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8"/>
  </p:notesMasterIdLst>
  <p:handoutMasterIdLst>
    <p:handoutMasterId r:id="rId59"/>
  </p:handoutMasterIdLst>
  <p:sldIdLst>
    <p:sldId id="298" r:id="rId5"/>
    <p:sldId id="304" r:id="rId6"/>
    <p:sldId id="303" r:id="rId7"/>
    <p:sldId id="305" r:id="rId8"/>
    <p:sldId id="306" r:id="rId9"/>
    <p:sldId id="310" r:id="rId10"/>
    <p:sldId id="307" r:id="rId11"/>
    <p:sldId id="309" r:id="rId12"/>
    <p:sldId id="314" r:id="rId13"/>
    <p:sldId id="308" r:id="rId14"/>
    <p:sldId id="313" r:id="rId15"/>
    <p:sldId id="312" r:id="rId16"/>
    <p:sldId id="374" r:id="rId17"/>
    <p:sldId id="373" r:id="rId18"/>
    <p:sldId id="372" r:id="rId19"/>
    <p:sldId id="319" r:id="rId20"/>
    <p:sldId id="320" r:id="rId21"/>
    <p:sldId id="333" r:id="rId22"/>
    <p:sldId id="321" r:id="rId23"/>
    <p:sldId id="334" r:id="rId24"/>
    <p:sldId id="322" r:id="rId25"/>
    <p:sldId id="332" r:id="rId26"/>
    <p:sldId id="323" r:id="rId27"/>
    <p:sldId id="335" r:id="rId28"/>
    <p:sldId id="324" r:id="rId29"/>
    <p:sldId id="336" r:id="rId30"/>
    <p:sldId id="325" r:id="rId31"/>
    <p:sldId id="326" r:id="rId32"/>
    <p:sldId id="327" r:id="rId33"/>
    <p:sldId id="328" r:id="rId34"/>
    <p:sldId id="337" r:id="rId35"/>
    <p:sldId id="329" r:id="rId36"/>
    <p:sldId id="338" r:id="rId37"/>
    <p:sldId id="330" r:id="rId38"/>
    <p:sldId id="339" r:id="rId39"/>
    <p:sldId id="353" r:id="rId40"/>
    <p:sldId id="340" r:id="rId41"/>
    <p:sldId id="351" r:id="rId42"/>
    <p:sldId id="348" r:id="rId43"/>
    <p:sldId id="349" r:id="rId44"/>
    <p:sldId id="350" r:id="rId45"/>
    <p:sldId id="352" r:id="rId46"/>
    <p:sldId id="359" r:id="rId47"/>
    <p:sldId id="360" r:id="rId48"/>
    <p:sldId id="364" r:id="rId49"/>
    <p:sldId id="363" r:id="rId50"/>
    <p:sldId id="365" r:id="rId51"/>
    <p:sldId id="366" r:id="rId52"/>
    <p:sldId id="369" r:id="rId53"/>
    <p:sldId id="367" r:id="rId54"/>
    <p:sldId id="370" r:id="rId55"/>
    <p:sldId id="371" r:id="rId56"/>
    <p:sldId id="368" r:id="rId5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19" autoAdjust="0"/>
  </p:normalViewPr>
  <p:slideViewPr>
    <p:cSldViewPr snapToGrid="0">
      <p:cViewPr varScale="1">
        <p:scale>
          <a:sx n="88" d="100"/>
          <a:sy n="88" d="100"/>
        </p:scale>
        <p:origin x="1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8A66B-0E4E-43CF-AC25-E1F5C9480790}" type="datetime1">
              <a:rPr lang="ko-KR" altLang="en-US" smtClean="0">
                <a:latin typeface="+mj-lt"/>
              </a:rPr>
              <a:t>2023-01-18</a:t>
            </a:fld>
            <a:endParaRPr lang="ko-KR" altLang="en-US" dirty="0">
              <a:latin typeface="+mj-lt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87B52-5972-46E8-9E70-25E60BD3C3B3}" type="slidenum">
              <a:rPr lang="en-US" altLang="ko-KR" smtClean="0">
                <a:latin typeface="+mj-lt"/>
              </a:rPr>
              <a:t>‹#›</a:t>
            </a:fld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34264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46F79D57-BC44-4965-82C0-A50C4CBDD07F}" type="datetime1">
              <a:rPr lang="ko-KR" altLang="en-US" smtClean="0"/>
              <a:pPr/>
              <a:t>2023-01-18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F7475197-EF76-48B8-96B8-921BFA77342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220481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7475197-EF76-48B8-96B8-921BFA77342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63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718938-5127-48A7-ADEF-D7331CE3B950}" type="datetime1">
              <a:rPr lang="ko-KR" altLang="en-US" noProof="0" smtClean="0"/>
              <a:t>2023-01-18</a:t>
            </a:fld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F691F6-DFD4-495C-9464-E0A8BC8F3435}" type="datetime1">
              <a:rPr lang="ko-KR" altLang="en-US" noProof="0" smtClean="0"/>
              <a:t>2023-01-18</a:t>
            </a:fld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EA9843-C397-4C77-A926-B3EB33000078}" type="datetime1">
              <a:rPr lang="ko-KR" altLang="en-US" noProof="0" smtClean="0"/>
              <a:t>2023-01-18</a:t>
            </a:fld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3D6FF6-8A55-4513-9B8C-EA23816299A7}" type="datetime1">
              <a:rPr lang="ko-KR" altLang="en-US" noProof="0" smtClean="0"/>
              <a:t>2023-01-18</a:t>
            </a:fld>
            <a:endParaRPr lang="ko-KR" altLang="en-US" noProof="0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4A61B5-C08F-4E21-84BD-F0A1B2E2EA9D}" type="datetime1">
              <a:rPr lang="ko-KR" altLang="en-US" noProof="0" smtClean="0"/>
              <a:t>2023-01-18</a:t>
            </a:fld>
            <a:endParaRPr lang="ko-KR" altLang="en-US" noProof="0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1038AB-1806-46B7-BA1C-7F2E76DF4C3D}" type="datetime1">
              <a:rPr lang="ko-KR" altLang="en-US" noProof="0" smtClean="0"/>
              <a:t>2023-01-18</a:t>
            </a:fld>
            <a:endParaRPr lang="ko-KR" altLang="en-US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915F4-39BC-4131-9666-D2A49555ABB7}" type="datetime1">
              <a:rPr lang="ko-KR" altLang="en-US" noProof="0" smtClean="0"/>
              <a:t>2023-01-18</a:t>
            </a:fld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</a:t>
            </a:r>
          </a:p>
          <a:p>
            <a:pPr lvl="1" rtl="0"/>
            <a:r>
              <a:rPr lang="ko-KR" altLang="en-US" noProof="0"/>
              <a:t>두 번째 수준</a:t>
            </a:r>
          </a:p>
          <a:p>
            <a:pPr lvl="2" rtl="0"/>
            <a:r>
              <a:rPr lang="ko-KR" altLang="en-US" noProof="0"/>
              <a:t>세 번째 수준</a:t>
            </a:r>
          </a:p>
          <a:p>
            <a:pPr lvl="3" rtl="0"/>
            <a:r>
              <a:rPr lang="ko-KR" altLang="en-US" noProof="0"/>
              <a:t>네 번째 수준</a:t>
            </a:r>
          </a:p>
          <a:p>
            <a:pPr lvl="4" rtl="0"/>
            <a:r>
              <a:rPr lang="ko-KR" altLang="en-US" noProof="0"/>
              <a:t>다섯 번째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A83BF251-AEA9-41C4-BB30-20BBEEEF1165}" type="datetime1">
              <a:rPr lang="ko-KR" altLang="en-US" noProof="0" smtClean="0"/>
              <a:t>2023-01-18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8B8B15FF-F4B9-402C-900A-C1405E9D73C3}" type="datetime1">
              <a:rPr lang="ko-KR" altLang="en-US" noProof="0" smtClean="0"/>
              <a:t>2023-01-18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58107BD-446F-4DE6-868D-15D2DA23EB43}" type="datetime1">
              <a:rPr lang="ko-KR" altLang="en-US" noProof="0" smtClean="0"/>
              <a:t>2023-01-18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A98EE3D-8CD1-4C3F-BD1C-C98C9596463C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38404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56692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74980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932688" indent="-182880" algn="l" defTabSz="914400" rtl="0" eaLnBrk="1" latinLnBrk="1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연필이 위에 놓여진 종이 한 장의 클로즈업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0" b="16651"/>
          <a:stretch/>
        </p:blipFill>
        <p:spPr>
          <a:xfrm>
            <a:off x="15" y="10"/>
            <a:ext cx="12191985" cy="4578340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rtlCol="0" anchor="b">
            <a:normAutofit/>
          </a:bodyPr>
          <a:lstStyle/>
          <a:p>
            <a:r>
              <a:rPr lang="en-US" altLang="ko-KR" dirty="0"/>
              <a:t>Semi Project - </a:t>
            </a:r>
            <a:r>
              <a:rPr lang="en-US" altLang="ko-KR" dirty="0" err="1"/>
              <a:t>MapCar</a:t>
            </a:r>
            <a:endParaRPr lang="en-US" alt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강롱기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E309C-E205-2852-DB05-5EEA5D33F256}"/>
              </a:ext>
            </a:extLst>
          </p:cNvPr>
          <p:cNvSpPr txBox="1"/>
          <p:nvPr/>
        </p:nvSpPr>
        <p:spPr>
          <a:xfrm>
            <a:off x="490846" y="629390"/>
            <a:ext cx="4473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/>
              <a:t>요구사항정의서</a:t>
            </a:r>
            <a:endParaRPr lang="ko-KR" altLang="en-US" sz="4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F1482A-6821-5EFF-8152-5B2F584C6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0" y="2162912"/>
            <a:ext cx="11707859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88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E309C-E205-2852-DB05-5EEA5D33F256}"/>
              </a:ext>
            </a:extLst>
          </p:cNvPr>
          <p:cNvSpPr txBox="1"/>
          <p:nvPr/>
        </p:nvSpPr>
        <p:spPr>
          <a:xfrm>
            <a:off x="490846" y="629390"/>
            <a:ext cx="60405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/>
              <a:t>유스케이스</a:t>
            </a:r>
            <a:r>
              <a:rPr lang="ko-KR" altLang="en-US" sz="4400" dirty="0"/>
              <a:t> 다이어그램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61252E-8F92-D109-D26C-B3BAA7419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474" y="1398831"/>
            <a:ext cx="9133052" cy="512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407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E309C-E205-2852-DB05-5EEA5D33F256}"/>
              </a:ext>
            </a:extLst>
          </p:cNvPr>
          <p:cNvSpPr txBox="1"/>
          <p:nvPr/>
        </p:nvSpPr>
        <p:spPr>
          <a:xfrm>
            <a:off x="490847" y="629390"/>
            <a:ext cx="3583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/>
              <a:t>ERD - </a:t>
            </a:r>
            <a:r>
              <a:rPr lang="ko-KR" altLang="en-US" sz="4400" dirty="0" err="1"/>
              <a:t>수정전</a:t>
            </a:r>
            <a:endParaRPr lang="ko-KR" altLang="en-US" sz="4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2F4896-532C-CA55-49FE-E3EC7C582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81561"/>
            <a:ext cx="12192001" cy="55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640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E309C-E205-2852-DB05-5EEA5D33F256}"/>
              </a:ext>
            </a:extLst>
          </p:cNvPr>
          <p:cNvSpPr txBox="1"/>
          <p:nvPr/>
        </p:nvSpPr>
        <p:spPr>
          <a:xfrm>
            <a:off x="490847" y="629390"/>
            <a:ext cx="3583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ERD - </a:t>
            </a:r>
            <a:r>
              <a:rPr lang="ko-KR" altLang="en-US" sz="4400" dirty="0" err="1"/>
              <a:t>수정후</a:t>
            </a:r>
            <a:endParaRPr lang="ko-KR" altLang="en-US" sz="4400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4AD659C-E032-8C29-FFDC-25CE7A57A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845"/>
            <a:ext cx="12192000" cy="516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84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E309C-E205-2852-DB05-5EEA5D33F256}"/>
              </a:ext>
            </a:extLst>
          </p:cNvPr>
          <p:cNvSpPr txBox="1"/>
          <p:nvPr/>
        </p:nvSpPr>
        <p:spPr>
          <a:xfrm>
            <a:off x="490845" y="629390"/>
            <a:ext cx="65516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/>
              <a:t>클레스</a:t>
            </a:r>
            <a:r>
              <a:rPr lang="ko-KR" altLang="en-US" sz="4400" dirty="0"/>
              <a:t> 다이어그램 </a:t>
            </a:r>
            <a:r>
              <a:rPr lang="en-US" altLang="ko-KR" sz="4400" dirty="0"/>
              <a:t>- </a:t>
            </a:r>
            <a:r>
              <a:rPr lang="ko-KR" altLang="en-US" sz="4400" dirty="0"/>
              <a:t>멤버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369966-007E-FFEB-58EC-E811B022C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4351"/>
            <a:ext cx="12192000" cy="414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64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E309C-E205-2852-DB05-5EEA5D33F256}"/>
              </a:ext>
            </a:extLst>
          </p:cNvPr>
          <p:cNvSpPr txBox="1"/>
          <p:nvPr/>
        </p:nvSpPr>
        <p:spPr>
          <a:xfrm>
            <a:off x="490846" y="629390"/>
            <a:ext cx="6399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/>
              <a:t>클레스</a:t>
            </a:r>
            <a:r>
              <a:rPr lang="ko-KR" altLang="en-US" sz="4400" dirty="0"/>
              <a:t> 다이어그램</a:t>
            </a:r>
            <a:r>
              <a:rPr lang="en-US" altLang="ko-KR" sz="4400" dirty="0"/>
              <a:t> - </a:t>
            </a:r>
            <a:r>
              <a:rPr lang="ko-KR" altLang="en-US" sz="4400" dirty="0"/>
              <a:t>장소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5CDCE5-4380-A7B3-9EE0-AAB59AB95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673" y="1278804"/>
            <a:ext cx="8943286" cy="507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73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98700-FF1F-653D-D4C4-9BA71330C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3E7EF5-5D14-7846-239B-7810454D8DBE}"/>
              </a:ext>
            </a:extLst>
          </p:cNvPr>
          <p:cNvSpPr txBox="1"/>
          <p:nvPr/>
        </p:nvSpPr>
        <p:spPr>
          <a:xfrm>
            <a:off x="1959429" y="2935911"/>
            <a:ext cx="4465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2400" dirty="0"/>
              <a:t>UI </a:t>
            </a:r>
            <a:r>
              <a:rPr lang="ko-KR" altLang="en-US" sz="2400" dirty="0"/>
              <a:t>설계</a:t>
            </a:r>
            <a:endParaRPr lang="en-US" altLang="ko-KR" sz="2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dirty="0"/>
              <a:t>실제 구현 화면</a:t>
            </a:r>
          </a:p>
        </p:txBody>
      </p:sp>
    </p:spTree>
    <p:extLst>
      <p:ext uri="{BB962C8B-B14F-4D97-AF65-F5344CB8AC3E}">
        <p14:creationId xmlns:p14="http://schemas.microsoft.com/office/powerpoint/2010/main" val="2262586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3689B9D-0911-F787-0359-B01B49CDB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0"/>
            <a:ext cx="11174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887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A9E387-E2C3-5E05-FA3C-4FBE231C5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526" y="0"/>
            <a:ext cx="7926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02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6B3043F-A068-C0F6-9E3C-66A3CD319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0"/>
            <a:ext cx="11174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643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40686-A34B-15AB-01F2-3FF0FF29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2B2D3-451E-A49D-BA03-CDC7505A6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424" y="977692"/>
            <a:ext cx="4479495" cy="51532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200" dirty="0"/>
              <a:t>01 </a:t>
            </a:r>
            <a:r>
              <a:rPr lang="ko-KR" altLang="en-US" sz="3200" dirty="0"/>
              <a:t>개발 배경 및 목표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02 </a:t>
            </a:r>
            <a:r>
              <a:rPr lang="ko-KR" altLang="en-US" sz="3200" dirty="0"/>
              <a:t>개발환경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03 </a:t>
            </a:r>
            <a:r>
              <a:rPr lang="ko-KR" altLang="en-US" sz="3200" dirty="0"/>
              <a:t>프로젝트 산출물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04 </a:t>
            </a:r>
            <a:r>
              <a:rPr lang="ko-KR" altLang="en-US" sz="3200" dirty="0"/>
              <a:t>스토리보드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05 </a:t>
            </a:r>
            <a:r>
              <a:rPr lang="ko-KR" altLang="en-US" sz="3200" dirty="0"/>
              <a:t>코드리뷰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06 </a:t>
            </a:r>
            <a:r>
              <a:rPr lang="ko-KR" altLang="en-US" sz="3200" dirty="0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646788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383C0A-2BDB-28CB-D80D-B5BD51CDA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848" y="0"/>
            <a:ext cx="74223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59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9803D31-9762-DF23-91FF-C18B2657E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0"/>
            <a:ext cx="11174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245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AD6710-550F-1FCD-C8DB-6B3EAF4E9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6" y="0"/>
            <a:ext cx="7912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41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65B03DC-3821-4A1F-7ED8-3AE2FDF39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0"/>
            <a:ext cx="11174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441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1294DB-F719-7322-2116-30A71EA9D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992" y="0"/>
            <a:ext cx="7572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39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A041F42-BEEC-2DC5-6F69-AC839E29E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0"/>
            <a:ext cx="11174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77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B075CF-55B8-0D1B-C9C1-4F1A567AA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889" y="0"/>
            <a:ext cx="7570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99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6AB2EFC3-9CEF-26F3-B626-3A425E4E8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0"/>
            <a:ext cx="11174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7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9584918E-91F8-6C5A-1A20-F2F71F7F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0"/>
            <a:ext cx="11174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740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B2A8E45B-C61F-6E6F-2745-89FD12B0F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0"/>
            <a:ext cx="11174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47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E309C-E205-2852-DB05-5EEA5D33F256}"/>
              </a:ext>
            </a:extLst>
          </p:cNvPr>
          <p:cNvSpPr txBox="1"/>
          <p:nvPr/>
        </p:nvSpPr>
        <p:spPr>
          <a:xfrm>
            <a:off x="490846" y="629390"/>
            <a:ext cx="47580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개발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E4611-D1F2-76EF-D271-26362A55A6BA}"/>
              </a:ext>
            </a:extLst>
          </p:cNvPr>
          <p:cNvSpPr txBox="1"/>
          <p:nvPr/>
        </p:nvSpPr>
        <p:spPr>
          <a:xfrm>
            <a:off x="1844634" y="3198167"/>
            <a:ext cx="85027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/>
              <a:t>자동차를 타기 전 사람들에게 필요한 정보를 제공해 주기 위함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105816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B72B58A-F8E3-113D-FE06-615F885AF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0"/>
            <a:ext cx="11174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06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29488D-0240-BA51-EE4A-0F333F0C7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50" y="0"/>
            <a:ext cx="7560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12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551C3082-FC2D-2F68-F157-627C372FC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0"/>
            <a:ext cx="11174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163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0F5D32-60D0-DE6C-AE16-F21CBE065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355" y="0"/>
            <a:ext cx="7589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26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22FC62EA-07E7-D70B-8C3A-07AC6D9A3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0"/>
            <a:ext cx="11174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121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293B13-CB73-96E4-5C7C-80CDECF2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234" y="0"/>
            <a:ext cx="7583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88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7A192-34E8-EC3A-F3FC-8F001016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DA41AF-6CEC-E857-8FDA-479ED386B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800" dirty="0"/>
          </a:p>
          <a:p>
            <a:endParaRPr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14F7B-75DB-4313-2AB8-13C3FE785C81}"/>
              </a:ext>
            </a:extLst>
          </p:cNvPr>
          <p:cNvSpPr txBox="1"/>
          <p:nvPr/>
        </p:nvSpPr>
        <p:spPr>
          <a:xfrm>
            <a:off x="1959429" y="2935911"/>
            <a:ext cx="44651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2400" dirty="0"/>
              <a:t>지도 구현</a:t>
            </a:r>
            <a:endParaRPr lang="en-US" altLang="ko-KR" sz="2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2400" dirty="0"/>
              <a:t>Geocode / </a:t>
            </a:r>
            <a:r>
              <a:rPr lang="en-US" altLang="ko-KR" sz="2400" dirty="0" err="1"/>
              <a:t>LoadSearch</a:t>
            </a:r>
            <a:endParaRPr lang="en-US" altLang="ko-KR" sz="2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dirty="0"/>
              <a:t>목적지 검색</a:t>
            </a:r>
            <a:endParaRPr lang="en-US" altLang="ko-KR" sz="2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dirty="0"/>
              <a:t>로그인</a:t>
            </a:r>
            <a:endParaRPr lang="en-US" altLang="ko-KR" sz="2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dirty="0"/>
              <a:t>회원가입</a:t>
            </a:r>
            <a:endParaRPr lang="en-US" altLang="ko-KR" sz="24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2400" dirty="0"/>
              <a:t>검색어 자동완성</a:t>
            </a:r>
          </a:p>
        </p:txBody>
      </p:sp>
    </p:spTree>
    <p:extLst>
      <p:ext uri="{BB962C8B-B14F-4D97-AF65-F5344CB8AC3E}">
        <p14:creationId xmlns:p14="http://schemas.microsoft.com/office/powerpoint/2010/main" val="1940990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F8B6B9-E6E6-B834-0EE0-63C1C45CF073}"/>
              </a:ext>
            </a:extLst>
          </p:cNvPr>
          <p:cNvSpPr txBox="1"/>
          <p:nvPr/>
        </p:nvSpPr>
        <p:spPr>
          <a:xfrm>
            <a:off x="229466" y="254376"/>
            <a:ext cx="6194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지도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09D5220-68A9-2572-B736-DE1E4F50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30" y="2645474"/>
            <a:ext cx="5206433" cy="178402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7DB6BC3-5368-C74D-905E-8D02D80FF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504" y="353298"/>
            <a:ext cx="9221487" cy="1714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6FE33C9-40FC-633A-BA20-449F94903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021" y="1254903"/>
            <a:ext cx="2896106" cy="3309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FE87D4E-FA5B-2946-E0BE-B499F24F9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428" y="4862782"/>
            <a:ext cx="2276128" cy="10155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8E53AA3-6C57-35E5-7462-0B068C2F5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65" y="1420394"/>
            <a:ext cx="4975896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74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14AB75-3908-9D38-001F-B6BBBA319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93" y="2319182"/>
            <a:ext cx="3562847" cy="2219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F8B6B9-E6E6-B834-0EE0-63C1C45CF073}"/>
              </a:ext>
            </a:extLst>
          </p:cNvPr>
          <p:cNvSpPr txBox="1"/>
          <p:nvPr/>
        </p:nvSpPr>
        <p:spPr>
          <a:xfrm>
            <a:off x="229466" y="254376"/>
            <a:ext cx="6194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Geocoding - </a:t>
            </a:r>
            <a:r>
              <a:rPr lang="en-US" altLang="ko-KR" sz="3200" dirty="0" err="1"/>
              <a:t>LoadSearch</a:t>
            </a:r>
            <a:endParaRPr lang="ko-KR" altLang="en-US" sz="3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3E34C9-B002-1237-5C39-5115C7710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930" y="166754"/>
            <a:ext cx="5620534" cy="6144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8A7748-7991-DD63-B12C-BDF6D4A99BE9}"/>
              </a:ext>
            </a:extLst>
          </p:cNvPr>
          <p:cNvSpPr txBox="1"/>
          <p:nvPr/>
        </p:nvSpPr>
        <p:spPr>
          <a:xfrm>
            <a:off x="229466" y="1053457"/>
            <a:ext cx="3562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1. Ajax </a:t>
            </a:r>
            <a:r>
              <a:rPr lang="ko-KR" altLang="en-US" sz="2000" b="1" dirty="0">
                <a:solidFill>
                  <a:srgbClr val="002060"/>
                </a:solidFill>
              </a:rPr>
              <a:t>통신</a:t>
            </a:r>
          </a:p>
        </p:txBody>
      </p:sp>
    </p:spTree>
    <p:extLst>
      <p:ext uri="{BB962C8B-B14F-4D97-AF65-F5344CB8AC3E}">
        <p14:creationId xmlns:p14="http://schemas.microsoft.com/office/powerpoint/2010/main" val="4083269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14AB75-3908-9D38-001F-B6BBBA319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93" y="2319182"/>
            <a:ext cx="3562847" cy="2219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F8B6B9-E6E6-B834-0EE0-63C1C45CF073}"/>
              </a:ext>
            </a:extLst>
          </p:cNvPr>
          <p:cNvSpPr txBox="1"/>
          <p:nvPr/>
        </p:nvSpPr>
        <p:spPr>
          <a:xfrm>
            <a:off x="229466" y="254376"/>
            <a:ext cx="6194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Geocoding - </a:t>
            </a:r>
            <a:r>
              <a:rPr lang="en-US" altLang="ko-KR" sz="3200" dirty="0" err="1"/>
              <a:t>LoadSearch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A7748-7991-DD63-B12C-BDF6D4A99BE9}"/>
              </a:ext>
            </a:extLst>
          </p:cNvPr>
          <p:cNvSpPr txBox="1"/>
          <p:nvPr/>
        </p:nvSpPr>
        <p:spPr>
          <a:xfrm>
            <a:off x="229466" y="1053457"/>
            <a:ext cx="3562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2. Controller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2F1E4C-D5BD-ED7A-EB9C-03BD0FDB4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714" y="0"/>
            <a:ext cx="5808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61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E309C-E205-2852-DB05-5EEA5D33F256}"/>
              </a:ext>
            </a:extLst>
          </p:cNvPr>
          <p:cNvSpPr txBox="1"/>
          <p:nvPr/>
        </p:nvSpPr>
        <p:spPr>
          <a:xfrm>
            <a:off x="490847" y="629390"/>
            <a:ext cx="4829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벤치마킹 사이트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E4611-D1F2-76EF-D271-26362A55A6BA}"/>
              </a:ext>
            </a:extLst>
          </p:cNvPr>
          <p:cNvSpPr txBox="1"/>
          <p:nvPr/>
        </p:nvSpPr>
        <p:spPr>
          <a:xfrm>
            <a:off x="9064832" y="783277"/>
            <a:ext cx="20623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/>
              <a:t>네이버 지도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38224E-61F1-7E1A-2E5B-6D81A56B3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30" y="1398831"/>
            <a:ext cx="4930052" cy="51303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CF6EB1-2734-4DAB-CBD6-D0545B486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18" y="1398831"/>
            <a:ext cx="4930052" cy="512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98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F8B6B9-E6E6-B834-0EE0-63C1C45CF073}"/>
              </a:ext>
            </a:extLst>
          </p:cNvPr>
          <p:cNvSpPr txBox="1"/>
          <p:nvPr/>
        </p:nvSpPr>
        <p:spPr>
          <a:xfrm>
            <a:off x="229466" y="254376"/>
            <a:ext cx="6194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Geocoding - </a:t>
            </a:r>
            <a:r>
              <a:rPr lang="en-US" altLang="ko-KR" sz="3200" dirty="0" err="1"/>
              <a:t>LoadSearch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A7748-7991-DD63-B12C-BDF6D4A99BE9}"/>
              </a:ext>
            </a:extLst>
          </p:cNvPr>
          <p:cNvSpPr txBox="1"/>
          <p:nvPr/>
        </p:nvSpPr>
        <p:spPr>
          <a:xfrm>
            <a:off x="229466" y="1053457"/>
            <a:ext cx="3562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3. </a:t>
            </a:r>
            <a:r>
              <a:rPr lang="en-US" altLang="ko-KR" sz="2000" b="1" dirty="0" err="1">
                <a:solidFill>
                  <a:srgbClr val="002060"/>
                </a:solidFill>
              </a:rPr>
              <a:t>GeocodingService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0ABA72-C08D-0A25-F2D1-48F6DBAD7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682" y="66204"/>
            <a:ext cx="6639852" cy="67255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A33DA2-7DC9-2DD1-FCE0-9ECED8C8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66" y="2032646"/>
            <a:ext cx="5098466" cy="395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70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F8B6B9-E6E6-B834-0EE0-63C1C45CF073}"/>
              </a:ext>
            </a:extLst>
          </p:cNvPr>
          <p:cNvSpPr txBox="1"/>
          <p:nvPr/>
        </p:nvSpPr>
        <p:spPr>
          <a:xfrm>
            <a:off x="229466" y="254376"/>
            <a:ext cx="6194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Geocoding - </a:t>
            </a:r>
            <a:r>
              <a:rPr lang="en-US" altLang="ko-KR" sz="3200" dirty="0" err="1"/>
              <a:t>LoadSearch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A7748-7991-DD63-B12C-BDF6D4A99BE9}"/>
              </a:ext>
            </a:extLst>
          </p:cNvPr>
          <p:cNvSpPr txBox="1"/>
          <p:nvPr/>
        </p:nvSpPr>
        <p:spPr>
          <a:xfrm>
            <a:off x="229466" y="1053457"/>
            <a:ext cx="3562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4. </a:t>
            </a:r>
            <a:r>
              <a:rPr lang="en-US" altLang="ko-KR" sz="2000" b="1" dirty="0" err="1">
                <a:solidFill>
                  <a:srgbClr val="002060"/>
                </a:solidFill>
              </a:rPr>
              <a:t>LoadSearchService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D10C46-3F08-25FA-783E-9939C5096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000" y="946935"/>
            <a:ext cx="6649378" cy="52966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E54F66-C226-04B3-AB30-F8B60539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60" y="1453567"/>
            <a:ext cx="3974399" cy="484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67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F8B6B9-E6E6-B834-0EE0-63C1C45CF073}"/>
              </a:ext>
            </a:extLst>
          </p:cNvPr>
          <p:cNvSpPr txBox="1"/>
          <p:nvPr/>
        </p:nvSpPr>
        <p:spPr>
          <a:xfrm>
            <a:off x="229466" y="254376"/>
            <a:ext cx="6194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목적지 검색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A7748-7991-DD63-B12C-BDF6D4A99BE9}"/>
              </a:ext>
            </a:extLst>
          </p:cNvPr>
          <p:cNvSpPr txBox="1"/>
          <p:nvPr/>
        </p:nvSpPr>
        <p:spPr>
          <a:xfrm>
            <a:off x="229466" y="1053457"/>
            <a:ext cx="3562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1. View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1689DD-C781-A037-0BA6-CC21E8B1E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816" y="946304"/>
            <a:ext cx="4696146" cy="59116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FFBABC-00B5-A640-6E75-505BD1ED7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969" y="79408"/>
            <a:ext cx="8192643" cy="8668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B940B3-4854-2B24-72F3-354319CB6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286" y="1450076"/>
            <a:ext cx="3895322" cy="490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10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F8B6B9-E6E6-B834-0EE0-63C1C45CF073}"/>
              </a:ext>
            </a:extLst>
          </p:cNvPr>
          <p:cNvSpPr txBox="1"/>
          <p:nvPr/>
        </p:nvSpPr>
        <p:spPr>
          <a:xfrm>
            <a:off x="229466" y="254376"/>
            <a:ext cx="6194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목적지 검색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A7748-7991-DD63-B12C-BDF6D4A99BE9}"/>
              </a:ext>
            </a:extLst>
          </p:cNvPr>
          <p:cNvSpPr txBox="1"/>
          <p:nvPr/>
        </p:nvSpPr>
        <p:spPr>
          <a:xfrm>
            <a:off x="229466" y="1053457"/>
            <a:ext cx="3562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2. Controller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FFA902-939A-04A0-D5A7-F790C18C5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29506"/>
            <a:ext cx="5756223" cy="47630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9CBDF4-1390-3217-84BA-8C736C78A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36" y="654486"/>
            <a:ext cx="3753374" cy="14194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AE3175-9C24-F925-295E-25FCDA3AA2B1}"/>
              </a:ext>
            </a:extLst>
          </p:cNvPr>
          <p:cNvSpPr txBox="1"/>
          <p:nvPr/>
        </p:nvSpPr>
        <p:spPr>
          <a:xfrm>
            <a:off x="6096000" y="117925"/>
            <a:ext cx="3562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3. Service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2AB154-DED4-FD4E-818E-48D36FC7B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159" y="2553710"/>
            <a:ext cx="3951577" cy="43042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01CBF5-C689-5BD4-537D-DC2F271B3CC5}"/>
              </a:ext>
            </a:extLst>
          </p:cNvPr>
          <p:cNvSpPr txBox="1"/>
          <p:nvPr/>
        </p:nvSpPr>
        <p:spPr>
          <a:xfrm>
            <a:off x="7651407" y="2010305"/>
            <a:ext cx="3562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4. Dao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312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F8B6B9-E6E6-B834-0EE0-63C1C45CF073}"/>
              </a:ext>
            </a:extLst>
          </p:cNvPr>
          <p:cNvSpPr txBox="1"/>
          <p:nvPr/>
        </p:nvSpPr>
        <p:spPr>
          <a:xfrm>
            <a:off x="229466" y="254376"/>
            <a:ext cx="6194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로그인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6BC392-5670-A12E-7431-05620872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122" y="655083"/>
            <a:ext cx="5425901" cy="28659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C8EDDE-D727-9B55-C26A-5C88534BD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00" y="3882092"/>
            <a:ext cx="4258269" cy="21338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D1E3C18-3E13-3E96-4CA0-962557476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38254"/>
            <a:ext cx="5268060" cy="110505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004DEDF-659A-AD13-8152-25F16919B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969" y="567223"/>
            <a:ext cx="2785955" cy="23620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F61EDA-B9ED-EFE6-CACD-B252EBDABB73}"/>
              </a:ext>
            </a:extLst>
          </p:cNvPr>
          <p:cNvSpPr txBox="1"/>
          <p:nvPr/>
        </p:nvSpPr>
        <p:spPr>
          <a:xfrm>
            <a:off x="395721" y="3286607"/>
            <a:ext cx="3562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1. </a:t>
            </a:r>
            <a:r>
              <a:rPr lang="ko-KR" altLang="en-US" sz="2000" b="1" dirty="0" err="1">
                <a:solidFill>
                  <a:srgbClr val="002060"/>
                </a:solidFill>
              </a:rPr>
              <a:t>입력값</a:t>
            </a:r>
            <a:r>
              <a:rPr lang="ko-KR" altLang="en-US" sz="2000" b="1" dirty="0">
                <a:solidFill>
                  <a:srgbClr val="002060"/>
                </a:solidFill>
              </a:rPr>
              <a:t> 체크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13BA97-ED1F-A763-B914-79993CA1DDBD}"/>
              </a:ext>
            </a:extLst>
          </p:cNvPr>
          <p:cNvSpPr txBox="1"/>
          <p:nvPr/>
        </p:nvSpPr>
        <p:spPr>
          <a:xfrm>
            <a:off x="5808890" y="237226"/>
            <a:ext cx="3562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2. </a:t>
            </a:r>
            <a:r>
              <a:rPr lang="ko-KR" altLang="en-US" sz="2000" b="1" dirty="0">
                <a:solidFill>
                  <a:srgbClr val="002060"/>
                </a:solidFill>
              </a:rPr>
              <a:t>체크 후 </a:t>
            </a:r>
            <a:r>
              <a:rPr lang="en-US" altLang="ko-KR" sz="2000" b="1" dirty="0">
                <a:solidFill>
                  <a:srgbClr val="002060"/>
                </a:solidFill>
              </a:rPr>
              <a:t>Session </a:t>
            </a:r>
            <a:r>
              <a:rPr lang="ko-KR" altLang="en-US" sz="2000" b="1" dirty="0">
                <a:solidFill>
                  <a:srgbClr val="002060"/>
                </a:solidFill>
              </a:rPr>
              <a:t>으로 반환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F7603C-8140-974C-88C7-A4012817A051}"/>
              </a:ext>
            </a:extLst>
          </p:cNvPr>
          <p:cNvSpPr txBox="1"/>
          <p:nvPr/>
        </p:nvSpPr>
        <p:spPr>
          <a:xfrm>
            <a:off x="5989122" y="4035351"/>
            <a:ext cx="3986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3. JSTL </a:t>
            </a:r>
            <a:r>
              <a:rPr lang="ko-KR" altLang="en-US" sz="2000" b="1" dirty="0">
                <a:solidFill>
                  <a:srgbClr val="002060"/>
                </a:solidFill>
              </a:rPr>
              <a:t>활용 </a:t>
            </a:r>
            <a:r>
              <a:rPr lang="en-US" altLang="ko-KR" sz="2000" b="1" dirty="0">
                <a:solidFill>
                  <a:srgbClr val="002060"/>
                </a:solidFill>
              </a:rPr>
              <a:t>Session </a:t>
            </a:r>
            <a:r>
              <a:rPr lang="ko-KR" altLang="en-US" sz="2000" b="1" dirty="0">
                <a:solidFill>
                  <a:srgbClr val="002060"/>
                </a:solidFill>
              </a:rPr>
              <a:t>데이터 체크 </a:t>
            </a:r>
          </a:p>
        </p:txBody>
      </p:sp>
    </p:spTree>
    <p:extLst>
      <p:ext uri="{BB962C8B-B14F-4D97-AF65-F5344CB8AC3E}">
        <p14:creationId xmlns:p14="http://schemas.microsoft.com/office/powerpoint/2010/main" val="3434148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F8B6B9-E6E6-B834-0EE0-63C1C45CF073}"/>
              </a:ext>
            </a:extLst>
          </p:cNvPr>
          <p:cNvSpPr txBox="1"/>
          <p:nvPr/>
        </p:nvSpPr>
        <p:spPr>
          <a:xfrm>
            <a:off x="229466" y="254376"/>
            <a:ext cx="6194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회원가입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0F9A90-180B-31D9-C0D3-309237BE1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527" y="0"/>
            <a:ext cx="3163133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957F13-DB76-3ACC-E72A-5FC27FC36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17" y="2018806"/>
            <a:ext cx="4250353" cy="32408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ECDA81-8C9B-469D-F548-EA581D024B09}"/>
              </a:ext>
            </a:extLst>
          </p:cNvPr>
          <p:cNvSpPr txBox="1"/>
          <p:nvPr/>
        </p:nvSpPr>
        <p:spPr>
          <a:xfrm>
            <a:off x="229466" y="1053457"/>
            <a:ext cx="3562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</a:rPr>
              <a:t>아이디 </a:t>
            </a:r>
            <a:r>
              <a:rPr lang="en-US" altLang="ko-KR" sz="2000" b="1" dirty="0">
                <a:solidFill>
                  <a:srgbClr val="002060"/>
                </a:solidFill>
              </a:rPr>
              <a:t>/ </a:t>
            </a:r>
            <a:r>
              <a:rPr lang="ko-KR" altLang="en-US" sz="2000" b="1" dirty="0">
                <a:solidFill>
                  <a:srgbClr val="002060"/>
                </a:solidFill>
              </a:rPr>
              <a:t>이메일 중복체크</a:t>
            </a:r>
          </a:p>
        </p:txBody>
      </p:sp>
    </p:spTree>
    <p:extLst>
      <p:ext uri="{BB962C8B-B14F-4D97-AF65-F5344CB8AC3E}">
        <p14:creationId xmlns:p14="http://schemas.microsoft.com/office/powerpoint/2010/main" val="3998234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F8B6B9-E6E6-B834-0EE0-63C1C45CF073}"/>
              </a:ext>
            </a:extLst>
          </p:cNvPr>
          <p:cNvSpPr txBox="1"/>
          <p:nvPr/>
        </p:nvSpPr>
        <p:spPr>
          <a:xfrm>
            <a:off x="229466" y="254376"/>
            <a:ext cx="6194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회원가입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8996F8-532B-C74B-D09D-3DE4C679C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30" y="2652597"/>
            <a:ext cx="5220429" cy="12288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C0EE9B-67B6-4810-0705-585BC1AB9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720" y="0"/>
            <a:ext cx="513875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FAA8F9-70AE-BCE5-FE78-73FEFC4EC5F3}"/>
              </a:ext>
            </a:extLst>
          </p:cNvPr>
          <p:cNvSpPr txBox="1"/>
          <p:nvPr/>
        </p:nvSpPr>
        <p:spPr>
          <a:xfrm>
            <a:off x="229466" y="1053457"/>
            <a:ext cx="3562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</a:rPr>
              <a:t>비밀번호 유효성 체크</a:t>
            </a:r>
          </a:p>
        </p:txBody>
      </p:sp>
    </p:spTree>
    <p:extLst>
      <p:ext uri="{BB962C8B-B14F-4D97-AF65-F5344CB8AC3E}">
        <p14:creationId xmlns:p14="http://schemas.microsoft.com/office/powerpoint/2010/main" val="2581156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F8B6B9-E6E6-B834-0EE0-63C1C45CF073}"/>
              </a:ext>
            </a:extLst>
          </p:cNvPr>
          <p:cNvSpPr txBox="1"/>
          <p:nvPr/>
        </p:nvSpPr>
        <p:spPr>
          <a:xfrm>
            <a:off x="229466" y="254376"/>
            <a:ext cx="6194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회원가입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FAA8F9-70AE-BCE5-FE78-73FEFC4EC5F3}"/>
              </a:ext>
            </a:extLst>
          </p:cNvPr>
          <p:cNvSpPr txBox="1"/>
          <p:nvPr/>
        </p:nvSpPr>
        <p:spPr>
          <a:xfrm>
            <a:off x="229466" y="1053457"/>
            <a:ext cx="3562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</a:rPr>
              <a:t>다음 주소검색 </a:t>
            </a:r>
            <a:r>
              <a:rPr lang="en-US" altLang="ko-KR" sz="2000" b="1" dirty="0">
                <a:solidFill>
                  <a:srgbClr val="002060"/>
                </a:solidFill>
              </a:rPr>
              <a:t>API</a:t>
            </a:r>
            <a:endParaRPr lang="ko-KR" altLang="en-US" sz="2000" b="1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4A5E2B-33E9-0374-0A76-6E6EA93A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66" y="1947553"/>
            <a:ext cx="5100701" cy="39518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CBD9DB-BB73-EC0A-CE90-88577664B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280" y="2490656"/>
            <a:ext cx="4829849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18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F8B6B9-E6E6-B834-0EE0-63C1C45CF073}"/>
              </a:ext>
            </a:extLst>
          </p:cNvPr>
          <p:cNvSpPr txBox="1"/>
          <p:nvPr/>
        </p:nvSpPr>
        <p:spPr>
          <a:xfrm>
            <a:off x="229466" y="254376"/>
            <a:ext cx="6194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회원가입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FAA8F9-70AE-BCE5-FE78-73FEFC4EC5F3}"/>
              </a:ext>
            </a:extLst>
          </p:cNvPr>
          <p:cNvSpPr txBox="1"/>
          <p:nvPr/>
        </p:nvSpPr>
        <p:spPr>
          <a:xfrm>
            <a:off x="229466" y="1053457"/>
            <a:ext cx="3891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Form action </a:t>
            </a:r>
            <a:r>
              <a:rPr lang="ko-KR" altLang="en-US" sz="2000" b="1" dirty="0">
                <a:solidFill>
                  <a:srgbClr val="002060"/>
                </a:solidFill>
              </a:rPr>
              <a:t>전 전체 유효성 체크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1DC0F3-F12C-A75E-B4C3-778C1C387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201" y="254376"/>
            <a:ext cx="6982799" cy="66017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45142A4-5C20-F5C4-EAC4-F18738CE8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76" y="1784546"/>
            <a:ext cx="4177516" cy="412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859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F8B6B9-E6E6-B834-0EE0-63C1C45CF073}"/>
              </a:ext>
            </a:extLst>
          </p:cNvPr>
          <p:cNvSpPr txBox="1"/>
          <p:nvPr/>
        </p:nvSpPr>
        <p:spPr>
          <a:xfrm>
            <a:off x="229466" y="254376"/>
            <a:ext cx="6194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로그인 </a:t>
            </a:r>
            <a:r>
              <a:rPr lang="en-US" altLang="ko-KR" sz="3200" dirty="0"/>
              <a:t>/ </a:t>
            </a:r>
            <a:r>
              <a:rPr lang="ko-KR" altLang="en-US" sz="3200" dirty="0"/>
              <a:t>회원가입 개인정보 보호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9A22C9-CF00-1E05-0D12-14CCC3295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66" y="1453567"/>
            <a:ext cx="6534092" cy="35492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96AD36-9AD0-BEDF-FA93-1F78DCB9A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447" y="650647"/>
            <a:ext cx="3938772" cy="44271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8FAD51-46E3-FF6F-9FE9-0C85FB11CCD4}"/>
              </a:ext>
            </a:extLst>
          </p:cNvPr>
          <p:cNvSpPr txBox="1"/>
          <p:nvPr/>
        </p:nvSpPr>
        <p:spPr>
          <a:xfrm>
            <a:off x="229466" y="1053457"/>
            <a:ext cx="3938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1. </a:t>
            </a:r>
            <a:r>
              <a:rPr lang="ko-KR" altLang="en-US" sz="2000" b="1" dirty="0">
                <a:solidFill>
                  <a:srgbClr val="002060"/>
                </a:solidFill>
              </a:rPr>
              <a:t>로그인 </a:t>
            </a:r>
            <a:r>
              <a:rPr lang="en-US" altLang="ko-KR" sz="2000" b="1" dirty="0">
                <a:solidFill>
                  <a:srgbClr val="002060"/>
                </a:solidFill>
              </a:rPr>
              <a:t>/ </a:t>
            </a:r>
            <a:r>
              <a:rPr lang="ko-KR" altLang="en-US" sz="2000" b="1" dirty="0">
                <a:solidFill>
                  <a:srgbClr val="002060"/>
                </a:solidFill>
              </a:rPr>
              <a:t>회원가입 만 필터링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A6599-E5EF-3DBC-2D87-4A9206AFF337}"/>
              </a:ext>
            </a:extLst>
          </p:cNvPr>
          <p:cNvSpPr txBox="1"/>
          <p:nvPr/>
        </p:nvSpPr>
        <p:spPr>
          <a:xfrm>
            <a:off x="6967670" y="253961"/>
            <a:ext cx="3938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2. </a:t>
            </a:r>
            <a:r>
              <a:rPr lang="ko-KR" altLang="en-US" sz="2000" b="1" dirty="0">
                <a:solidFill>
                  <a:srgbClr val="002060"/>
                </a:solidFill>
              </a:rPr>
              <a:t>비밀번호 암호화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80AB726-7FF7-877E-B78F-FD6A2BEEA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65" y="5152787"/>
            <a:ext cx="11469701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27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E309C-E205-2852-DB05-5EEA5D33F256}"/>
              </a:ext>
            </a:extLst>
          </p:cNvPr>
          <p:cNvSpPr txBox="1"/>
          <p:nvPr/>
        </p:nvSpPr>
        <p:spPr>
          <a:xfrm>
            <a:off x="490847" y="629390"/>
            <a:ext cx="2707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구현 목표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E4611-D1F2-76EF-D271-26362A55A6BA}"/>
              </a:ext>
            </a:extLst>
          </p:cNvPr>
          <p:cNvSpPr txBox="1"/>
          <p:nvPr/>
        </p:nvSpPr>
        <p:spPr>
          <a:xfrm>
            <a:off x="1640774" y="2410806"/>
            <a:ext cx="8910452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/>
              <a:t>하루 날씨</a:t>
            </a:r>
            <a:r>
              <a:rPr lang="en-US" altLang="ko-KR" sz="2400" dirty="0"/>
              <a:t>, </a:t>
            </a:r>
            <a:r>
              <a:rPr lang="ko-KR" altLang="en-US" sz="2400" dirty="0"/>
              <a:t>전국 평균 유류비를 한눈에 확인 할 수 있고 목적지까지의 거리</a:t>
            </a:r>
            <a:r>
              <a:rPr lang="en-US" altLang="ko-KR" sz="2400" dirty="0"/>
              <a:t>, </a:t>
            </a:r>
            <a:r>
              <a:rPr lang="ko-KR" altLang="en-US" sz="2400" dirty="0"/>
              <a:t>시간</a:t>
            </a:r>
            <a:r>
              <a:rPr lang="en-US" altLang="ko-KR" sz="2400" dirty="0"/>
              <a:t>, </a:t>
            </a:r>
            <a:r>
              <a:rPr lang="ko-KR" altLang="en-US" sz="2400" dirty="0"/>
              <a:t>비용을 제공</a:t>
            </a:r>
            <a:endParaRPr lang="en-US" altLang="ko-KR" sz="2400" dirty="0"/>
          </a:p>
          <a:p>
            <a:pPr algn="ctr"/>
            <a:endParaRPr lang="en-US" altLang="ko-KR" sz="2400" dirty="0"/>
          </a:p>
          <a:p>
            <a:pPr algn="ctr"/>
            <a:r>
              <a:rPr lang="ko-KR" altLang="en-US" sz="2400" dirty="0"/>
              <a:t>네이버 지도는 도보</a:t>
            </a:r>
            <a:r>
              <a:rPr lang="en-US" altLang="ko-KR" sz="2400" dirty="0"/>
              <a:t>, </a:t>
            </a:r>
            <a:r>
              <a:rPr lang="ko-KR" altLang="en-US" sz="2400" dirty="0"/>
              <a:t>자전거</a:t>
            </a:r>
            <a:r>
              <a:rPr lang="en-US" altLang="ko-KR" sz="2400" dirty="0"/>
              <a:t>, </a:t>
            </a:r>
            <a:r>
              <a:rPr lang="ko-KR" altLang="en-US" sz="2400" dirty="0"/>
              <a:t>대중교통</a:t>
            </a:r>
            <a:r>
              <a:rPr lang="en-US" altLang="ko-KR" sz="2400" dirty="0"/>
              <a:t>, </a:t>
            </a:r>
            <a:r>
              <a:rPr lang="ko-KR" altLang="en-US" sz="2400" dirty="0"/>
              <a:t>자동차 등 다양한 사용자들을 위한 마케팅 전략을 펼치다 보니 그만큼 정보의 양이 방대하지만 자동차 사용자에게 불필요한 정보가 포함되어 있음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55652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F8B6B9-E6E6-B834-0EE0-63C1C45CF073}"/>
              </a:ext>
            </a:extLst>
          </p:cNvPr>
          <p:cNvSpPr txBox="1"/>
          <p:nvPr/>
        </p:nvSpPr>
        <p:spPr>
          <a:xfrm>
            <a:off x="229466" y="254376"/>
            <a:ext cx="6194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검색어 자동완성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9A7083-A41E-58D4-15CB-34294369C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66" y="1437321"/>
            <a:ext cx="5265962" cy="1288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421656-E5A5-B8E5-5571-D5C5A078D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34" y="3476872"/>
            <a:ext cx="3305636" cy="15718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17E875-4BE7-9B43-BA63-952AAB91B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565" y="0"/>
            <a:ext cx="5855313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2550BF-1714-E7EE-11D8-24C928C0C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3" y="5453697"/>
            <a:ext cx="5649113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26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06AFA-3443-2341-E9E2-D7913AA66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34ABDC-2711-28AA-3366-F0D0265E1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1909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06AFA-3443-2341-E9E2-D7913AA66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후기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34ABDC-2711-28AA-3366-F0D0265E1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521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63DDF632-1019-9E73-F62B-08FED57D20C9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C3B497-E914-1C33-28CC-33E9E7BB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C88462-6DFE-E218-D1F1-8A6203890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473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E309C-E205-2852-DB05-5EEA5D33F256}"/>
              </a:ext>
            </a:extLst>
          </p:cNvPr>
          <p:cNvSpPr txBox="1"/>
          <p:nvPr/>
        </p:nvSpPr>
        <p:spPr>
          <a:xfrm>
            <a:off x="490847" y="629390"/>
            <a:ext cx="2707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개발 환경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E4611-D1F2-76EF-D271-26362A55A6BA}"/>
              </a:ext>
            </a:extLst>
          </p:cNvPr>
          <p:cNvSpPr txBox="1"/>
          <p:nvPr/>
        </p:nvSpPr>
        <p:spPr>
          <a:xfrm>
            <a:off x="265216" y="1776350"/>
            <a:ext cx="5007428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002060"/>
                </a:solidFill>
              </a:rPr>
              <a:t>Server</a:t>
            </a:r>
            <a:r>
              <a:rPr lang="en-US" altLang="ko-KR" sz="2400" dirty="0"/>
              <a:t> </a:t>
            </a:r>
          </a:p>
          <a:p>
            <a:pPr algn="ctr"/>
            <a:r>
              <a:rPr lang="en-US" altLang="ko-KR" sz="2400" dirty="0"/>
              <a:t>Apache Tomcat 9.0</a:t>
            </a:r>
          </a:p>
          <a:p>
            <a:pPr algn="ctr"/>
            <a:endParaRPr lang="en-US" altLang="ko-KR" sz="1200" dirty="0"/>
          </a:p>
          <a:p>
            <a:pPr algn="ctr"/>
            <a:r>
              <a:rPr lang="en-US" altLang="ko-KR" sz="2400" dirty="0" err="1">
                <a:solidFill>
                  <a:srgbClr val="002060"/>
                </a:solidFill>
              </a:rPr>
              <a:t>DataBase</a:t>
            </a:r>
            <a:r>
              <a:rPr lang="en-US" altLang="ko-KR" sz="2400" dirty="0"/>
              <a:t> </a:t>
            </a:r>
          </a:p>
          <a:p>
            <a:pPr algn="ctr"/>
            <a:r>
              <a:rPr lang="en-US" altLang="ko-KR" sz="2400" dirty="0"/>
              <a:t>Oracle 11g ex</a:t>
            </a:r>
          </a:p>
          <a:p>
            <a:pPr algn="ctr"/>
            <a:endParaRPr lang="en-US" altLang="ko-KR" sz="1200" dirty="0"/>
          </a:p>
          <a:p>
            <a:pPr algn="ctr"/>
            <a:r>
              <a:rPr lang="en-US" altLang="ko-KR" sz="2400" dirty="0">
                <a:solidFill>
                  <a:srgbClr val="002060"/>
                </a:solidFill>
              </a:rPr>
              <a:t>Development</a:t>
            </a: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002060"/>
                </a:solidFill>
              </a:rPr>
              <a:t>Tool</a:t>
            </a:r>
            <a:r>
              <a:rPr lang="en-US" altLang="ko-KR" sz="2400" dirty="0"/>
              <a:t> </a:t>
            </a:r>
          </a:p>
          <a:p>
            <a:pPr algn="ctr"/>
            <a:r>
              <a:rPr lang="en-US" altLang="ko-KR" sz="2400" dirty="0"/>
              <a:t>Eclipse / Oracle SQL Developer</a:t>
            </a:r>
          </a:p>
          <a:p>
            <a:pPr algn="ctr"/>
            <a:endParaRPr lang="en-US" altLang="ko-KR" sz="1200" dirty="0"/>
          </a:p>
          <a:p>
            <a:pPr algn="ctr"/>
            <a:r>
              <a:rPr lang="en-US" altLang="ko-KR" sz="2400" dirty="0">
                <a:solidFill>
                  <a:srgbClr val="002060"/>
                </a:solidFill>
              </a:rPr>
              <a:t>Development</a:t>
            </a: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002060"/>
                </a:solidFill>
              </a:rPr>
              <a:t>Language</a:t>
            </a:r>
          </a:p>
          <a:p>
            <a:pPr algn="ctr"/>
            <a:r>
              <a:rPr lang="en-US" altLang="ko-KR" sz="2400" dirty="0">
                <a:solidFill>
                  <a:srgbClr val="002060"/>
                </a:solidFill>
              </a:rPr>
              <a:t>J</a:t>
            </a:r>
            <a:r>
              <a:rPr lang="en-US" altLang="ko-KR" sz="2400" dirty="0"/>
              <a:t>AVA / SQL / HTML5 / CSS3 / </a:t>
            </a:r>
          </a:p>
          <a:p>
            <a:pPr algn="ctr"/>
            <a:r>
              <a:rPr lang="en-US" altLang="ko-KR" sz="2400" dirty="0"/>
              <a:t>JavaScript / </a:t>
            </a:r>
            <a:r>
              <a:rPr lang="en-US" altLang="ko-KR" sz="2400" dirty="0" err="1"/>
              <a:t>Jquery</a:t>
            </a:r>
            <a:r>
              <a:rPr lang="en-US" altLang="ko-KR" sz="2400" dirty="0"/>
              <a:t> / Servlet / </a:t>
            </a:r>
            <a:r>
              <a:rPr lang="en-US" altLang="ko-KR" sz="2400" dirty="0" err="1"/>
              <a:t>jsp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F0A135-1251-0FD8-1458-6E9B0605C149}"/>
              </a:ext>
            </a:extLst>
          </p:cNvPr>
          <p:cNvSpPr txBox="1"/>
          <p:nvPr/>
        </p:nvSpPr>
        <p:spPr>
          <a:xfrm>
            <a:off x="6096000" y="1591684"/>
            <a:ext cx="5379522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rgbClr val="002060"/>
                </a:solidFill>
              </a:rPr>
              <a:t>Open </a:t>
            </a:r>
            <a:r>
              <a:rPr lang="en-US" altLang="ko-KR" sz="2400" dirty="0" err="1">
                <a:solidFill>
                  <a:srgbClr val="002060"/>
                </a:solidFill>
              </a:rPr>
              <a:t>Api</a:t>
            </a:r>
            <a:endParaRPr lang="en-US" altLang="ko-KR" sz="2400" dirty="0">
              <a:solidFill>
                <a:srgbClr val="002060"/>
              </a:solidFill>
            </a:endParaRPr>
          </a:p>
          <a:p>
            <a:pPr algn="ctr"/>
            <a:r>
              <a:rPr lang="ko-KR" altLang="en-US" sz="2400" dirty="0"/>
              <a:t>네이버 지도</a:t>
            </a:r>
            <a:endParaRPr lang="en-US" altLang="ko-KR" sz="2400" dirty="0"/>
          </a:p>
          <a:p>
            <a:pPr algn="ctr"/>
            <a:r>
              <a:rPr lang="en-US" altLang="ko-KR" sz="2400" dirty="0"/>
              <a:t>-Web Dynamic Map</a:t>
            </a:r>
          </a:p>
          <a:p>
            <a:pPr algn="ctr"/>
            <a:r>
              <a:rPr lang="en-US" altLang="ko-KR" sz="2400" dirty="0"/>
              <a:t>-Direction 5</a:t>
            </a:r>
          </a:p>
          <a:p>
            <a:pPr algn="ctr"/>
            <a:r>
              <a:rPr lang="en-US" altLang="ko-KR" sz="2400" dirty="0"/>
              <a:t>-Geocoding</a:t>
            </a:r>
          </a:p>
          <a:p>
            <a:pPr algn="ctr"/>
            <a:r>
              <a:rPr lang="ko-KR" altLang="en-US" sz="2400" dirty="0"/>
              <a:t>다음 주소 </a:t>
            </a:r>
            <a:r>
              <a:rPr lang="en-US" altLang="ko-KR" sz="2400" dirty="0" err="1"/>
              <a:t>api</a:t>
            </a:r>
            <a:endParaRPr lang="en-US" altLang="ko-KR" sz="2400" dirty="0"/>
          </a:p>
          <a:p>
            <a:pPr algn="ctr"/>
            <a:r>
              <a:rPr lang="ko-KR" altLang="en-US" sz="2400" dirty="0"/>
              <a:t>한국석유공사</a:t>
            </a:r>
            <a:r>
              <a:rPr lang="en-US" altLang="ko-KR" sz="2400" dirty="0"/>
              <a:t>(OPINET)</a:t>
            </a:r>
          </a:p>
          <a:p>
            <a:pPr algn="ctr"/>
            <a:r>
              <a:rPr lang="ko-KR" altLang="en-US" sz="2400" dirty="0"/>
              <a:t>기상청 단기예보 조회서비스</a:t>
            </a:r>
            <a:endParaRPr lang="en-US" altLang="ko-KR" sz="2400" dirty="0"/>
          </a:p>
          <a:p>
            <a:pPr algn="ctr"/>
            <a:r>
              <a:rPr lang="ko-KR" altLang="en-US" sz="2400" dirty="0" err="1"/>
              <a:t>전국주차장정보표준데이터</a:t>
            </a:r>
            <a:endParaRPr lang="en-US" altLang="ko-KR" sz="2400" dirty="0"/>
          </a:p>
          <a:p>
            <a:pPr algn="ctr"/>
            <a:r>
              <a:rPr lang="ko-KR" altLang="en-US" sz="2400" dirty="0"/>
              <a:t>한국에너지공단</a:t>
            </a:r>
            <a:r>
              <a:rPr lang="en-US" altLang="ko-KR" sz="2400" dirty="0"/>
              <a:t>_</a:t>
            </a:r>
            <a:r>
              <a:rPr lang="ko-KR" altLang="en-US" sz="2400" dirty="0"/>
              <a:t>자동차 연비표시제도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695041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E309C-E205-2852-DB05-5EEA5D33F256}"/>
              </a:ext>
            </a:extLst>
          </p:cNvPr>
          <p:cNvSpPr txBox="1"/>
          <p:nvPr/>
        </p:nvSpPr>
        <p:spPr>
          <a:xfrm>
            <a:off x="490846" y="629390"/>
            <a:ext cx="4425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/>
              <a:t>프로젝트 산출물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7E4611-D1F2-76EF-D271-26362A55A6BA}"/>
              </a:ext>
            </a:extLst>
          </p:cNvPr>
          <p:cNvSpPr txBox="1"/>
          <p:nvPr/>
        </p:nvSpPr>
        <p:spPr>
          <a:xfrm>
            <a:off x="1844634" y="2459504"/>
            <a:ext cx="8502732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프로젝트 일정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/>
              <a:t>요구사항 정의서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 err="1"/>
              <a:t>유스케이스</a:t>
            </a:r>
            <a:r>
              <a:rPr lang="ko-KR" altLang="en-US" sz="2400" dirty="0"/>
              <a:t> 다이어그램</a:t>
            </a:r>
            <a:endParaRPr lang="en-US" altLang="ko-KR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ko-KR" sz="2400" dirty="0"/>
              <a:t>ERD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 err="1"/>
              <a:t>클레스</a:t>
            </a:r>
            <a:r>
              <a:rPr lang="ko-KR" altLang="en-US" sz="2400" dirty="0"/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4208758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E309C-E205-2852-DB05-5EEA5D33F256}"/>
              </a:ext>
            </a:extLst>
          </p:cNvPr>
          <p:cNvSpPr txBox="1"/>
          <p:nvPr/>
        </p:nvSpPr>
        <p:spPr>
          <a:xfrm>
            <a:off x="490846" y="629390"/>
            <a:ext cx="4104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/>
              <a:t>프로젝트 일정</a:t>
            </a:r>
            <a:endParaRPr lang="ko-KR" altLang="en-US" sz="4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6A327F-151C-928C-350E-F3BB07CA7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92" y="1398831"/>
            <a:ext cx="9728616" cy="48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42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E309C-E205-2852-DB05-5EEA5D33F256}"/>
              </a:ext>
            </a:extLst>
          </p:cNvPr>
          <p:cNvSpPr txBox="1"/>
          <p:nvPr/>
        </p:nvSpPr>
        <p:spPr>
          <a:xfrm>
            <a:off x="490846" y="629390"/>
            <a:ext cx="4473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/>
              <a:t>요구사항정의서</a:t>
            </a:r>
            <a:endParaRPr lang="ko-KR" altLang="en-US" sz="4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00E9B5-BF7A-E7F0-6A42-083BDAA7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4" y="1380839"/>
            <a:ext cx="11726912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8122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8167479_TF22712842_Win32.potx" id="{CC07D039-0641-4FD4-BFFD-30D69403F82F}" vid="{1D9AF884-F744-476B-9EF7-B7D6984CBAC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{06E7F204-7832-44A7-9B1D-F8F729B7918B}tf22712842_win32</Template>
  <TotalTime>1129</TotalTime>
  <Words>299</Words>
  <Application>Microsoft Office PowerPoint</Application>
  <PresentationFormat>와이드스크린</PresentationFormat>
  <Paragraphs>99</Paragraphs>
  <Slides>53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7" baseType="lpstr">
      <vt:lpstr>맑은 고딕</vt:lpstr>
      <vt:lpstr>Calibri</vt:lpstr>
      <vt:lpstr>Franklin Gothic Book</vt:lpstr>
      <vt:lpstr>1_RetrospectVTI</vt:lpstr>
      <vt:lpstr>Semi Project - MapCar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스토리 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코드리뷰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</vt:lpstr>
      <vt:lpstr>후기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 Lorem Ipsum</dc:title>
  <dc:creator>강 롱기</dc:creator>
  <cp:lastModifiedBy>강 롱기</cp:lastModifiedBy>
  <cp:revision>12</cp:revision>
  <dcterms:created xsi:type="dcterms:W3CDTF">2023-01-02T16:08:24Z</dcterms:created>
  <dcterms:modified xsi:type="dcterms:W3CDTF">2023-01-18T13:01:45Z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